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750762ED-118F-4FCE-8AA7-E03D93220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7440" y="4663440"/>
            <a:ext cx="2194560" cy="2194560"/>
          </a:xfrm>
          <a:prstGeom prst="rect">
            <a:avLst/>
          </a:prstGeom>
        </p:spPr>
      </p:pic>
      <p:sp>
        <p:nvSpPr>
          <p:cNvPr id="2" name="Title 1">
            <a:extLst>
              <a:ext uri="{FF2B5EF4-FFF2-40B4-BE49-F238E27FC236}">
                <a16:creationId xmlns:a16="http://schemas.microsoft.com/office/drawing/2014/main" id="{19945FD3-1272-4B1A-90B7-65F84FEF4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308721-351F-45D5-81D9-967C80146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0093A-4454-4BDC-B0D4-0ADE0E1FD98F}"/>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5" name="Footer Placeholder 4">
            <a:extLst>
              <a:ext uri="{FF2B5EF4-FFF2-40B4-BE49-F238E27FC236}">
                <a16:creationId xmlns:a16="http://schemas.microsoft.com/office/drawing/2014/main" id="{87801771-715B-4381-9CFC-0771C6603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FF0DB-F5A9-49AE-A5E6-9EA72DFFA3A3}"/>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3395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52DD-D46F-4601-9D3C-B3AD24E32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2C1374-36C8-4C5C-BE07-C663244C04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3E9AA-5C7E-4FB9-B0C7-F3993D5C8FEC}"/>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5" name="Footer Placeholder 4">
            <a:extLst>
              <a:ext uri="{FF2B5EF4-FFF2-40B4-BE49-F238E27FC236}">
                <a16:creationId xmlns:a16="http://schemas.microsoft.com/office/drawing/2014/main" id="{E4C7C320-BC94-44C1-B7D8-4CFB717F3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BDC18-A705-48A3-87CA-AD449027056D}"/>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165246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A23AE0-8946-445A-A7E4-D7CB79D0E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F10A2-54B9-42BC-A512-49A83A78A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297C5-6679-4DFD-A6A0-73A1BF092B4A}"/>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5" name="Footer Placeholder 4">
            <a:extLst>
              <a:ext uri="{FF2B5EF4-FFF2-40B4-BE49-F238E27FC236}">
                <a16:creationId xmlns:a16="http://schemas.microsoft.com/office/drawing/2014/main" id="{4A7F73D0-9D5C-40E2-8309-74FBB89E8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D2D7A-20E0-4722-B913-2498C49211E2}"/>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12834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3A53-2872-48E1-9E62-9C0C64946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E414D-10AD-442B-A93E-9110232FCE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58FD3-F074-42BF-BF4F-BD1248D08EF3}"/>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5" name="Footer Placeholder 4">
            <a:extLst>
              <a:ext uri="{FF2B5EF4-FFF2-40B4-BE49-F238E27FC236}">
                <a16:creationId xmlns:a16="http://schemas.microsoft.com/office/drawing/2014/main" id="{3E88C3BC-BA66-489C-B148-C9CD608F3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B7E9C-6A13-43E3-8532-F6869A9E0BDF}"/>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186066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0A66-9D15-4F46-9ECF-9E6B91B52E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A6D249-1E9B-48DF-B41B-8A9B13F23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D1BF9-C6F2-4315-8715-DCFAE49DC7BB}"/>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5" name="Footer Placeholder 4">
            <a:extLst>
              <a:ext uri="{FF2B5EF4-FFF2-40B4-BE49-F238E27FC236}">
                <a16:creationId xmlns:a16="http://schemas.microsoft.com/office/drawing/2014/main" id="{A0B6B699-2D8A-42FB-A33A-2E7C4A34B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88180-0690-420A-B6B8-717A03A9A074}"/>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263871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6D4A-BDC9-484D-B543-3FD858F6D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F18F1-BF08-419D-B489-4CC97063AD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887A7-41DB-402B-AE20-49C0C8C26E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EE1513-E1FE-4CEF-96C4-91C99C28E8C5}"/>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6" name="Footer Placeholder 5">
            <a:extLst>
              <a:ext uri="{FF2B5EF4-FFF2-40B4-BE49-F238E27FC236}">
                <a16:creationId xmlns:a16="http://schemas.microsoft.com/office/drawing/2014/main" id="{39292CC7-5AB7-4D49-9DD4-BE68C2BB5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B5929-0AB6-4814-BD4F-4981066EC4BF}"/>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283657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1A42-FF75-4A5E-A631-4DDC61A831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4103AB-FB0F-4938-AF6B-6CCD31BF09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25AA6-AF48-4058-8A05-70A79384F1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88B8A-4455-409F-9DF0-A19038548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C1F8C-3C03-4AC2-9D9F-50DFFE9DEB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C46635-5262-4CEF-A202-ACC08233873A}"/>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8" name="Footer Placeholder 7">
            <a:extLst>
              <a:ext uri="{FF2B5EF4-FFF2-40B4-BE49-F238E27FC236}">
                <a16:creationId xmlns:a16="http://schemas.microsoft.com/office/drawing/2014/main" id="{9585A151-47CF-4723-9FFC-670855366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757F58-4B5D-4B05-8A6E-F5472C4D2D2B}"/>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23480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DFF3-ACA0-4369-8B15-84B8E0CC1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5F661-E740-4631-9DF1-1F84C36981CC}"/>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4" name="Footer Placeholder 3">
            <a:extLst>
              <a:ext uri="{FF2B5EF4-FFF2-40B4-BE49-F238E27FC236}">
                <a16:creationId xmlns:a16="http://schemas.microsoft.com/office/drawing/2014/main" id="{D4FCA9EF-930C-4054-8265-29D74B59DC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7A6C9F-CCAE-4D63-BF4D-6BF51940E315}"/>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182262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5F3DC-F61F-444F-B6CE-956876497840}"/>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3" name="Footer Placeholder 2">
            <a:extLst>
              <a:ext uri="{FF2B5EF4-FFF2-40B4-BE49-F238E27FC236}">
                <a16:creationId xmlns:a16="http://schemas.microsoft.com/office/drawing/2014/main" id="{C4268518-ED00-4AC0-A057-596EADE6F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9FD58-FE0C-4B48-AD5E-AADA05743F58}"/>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10087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95EB-892F-4219-97B1-687B79435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94435-549A-455E-A0AC-F54EF1B59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88F4D5-CC37-42AC-BDF9-49AE478E8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33CD4-7DAC-4AC6-9B48-E503AA60F945}"/>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6" name="Footer Placeholder 5">
            <a:extLst>
              <a:ext uri="{FF2B5EF4-FFF2-40B4-BE49-F238E27FC236}">
                <a16:creationId xmlns:a16="http://schemas.microsoft.com/office/drawing/2014/main" id="{CD6DAD49-B3A7-419D-846C-B68C331A8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D6668-64A6-4DBA-8237-AD3361232B77}"/>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117753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1C00-DCEC-4B1C-965F-6BB2AD222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927C1-ECAD-4E4D-A57D-A290645AF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1799C0-D83F-4E28-BF29-DF4D7CF59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2E3EE-89C0-4D64-AD1F-CA48882B628F}"/>
              </a:ext>
            </a:extLst>
          </p:cNvPr>
          <p:cNvSpPr>
            <a:spLocks noGrp="1"/>
          </p:cNvSpPr>
          <p:nvPr>
            <p:ph type="dt" sz="half" idx="10"/>
          </p:nvPr>
        </p:nvSpPr>
        <p:spPr/>
        <p:txBody>
          <a:bodyPr/>
          <a:lstStyle/>
          <a:p>
            <a:fld id="{AE6298DA-ACB3-4295-A8B5-4866C84877C2}" type="datetimeFigureOut">
              <a:rPr lang="en-US" smtClean="0"/>
              <a:t>9/28/2020</a:t>
            </a:fld>
            <a:endParaRPr lang="en-US"/>
          </a:p>
        </p:txBody>
      </p:sp>
      <p:sp>
        <p:nvSpPr>
          <p:cNvPr id="6" name="Footer Placeholder 5">
            <a:extLst>
              <a:ext uri="{FF2B5EF4-FFF2-40B4-BE49-F238E27FC236}">
                <a16:creationId xmlns:a16="http://schemas.microsoft.com/office/drawing/2014/main" id="{23A47417-13B9-4CDA-ABC1-812C4C125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51E20-8545-47E1-B23C-5B879D43523D}"/>
              </a:ext>
            </a:extLst>
          </p:cNvPr>
          <p:cNvSpPr>
            <a:spLocks noGrp="1"/>
          </p:cNvSpPr>
          <p:nvPr>
            <p:ph type="sldNum" sz="quarter" idx="12"/>
          </p:nvPr>
        </p:nvSpPr>
        <p:spPr/>
        <p:txBody>
          <a:bodyPr/>
          <a:lstStyle/>
          <a:p>
            <a:fld id="{0957AEDD-9003-4923-BDEA-5C15A05642E5}" type="slidenum">
              <a:rPr lang="en-US" smtClean="0"/>
              <a:t>‹#›</a:t>
            </a:fld>
            <a:endParaRPr lang="en-US"/>
          </a:p>
        </p:txBody>
      </p:sp>
    </p:spTree>
    <p:extLst>
      <p:ext uri="{BB962C8B-B14F-4D97-AF65-F5344CB8AC3E}">
        <p14:creationId xmlns:p14="http://schemas.microsoft.com/office/powerpoint/2010/main" val="64377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40A2D-DDC5-47AC-A500-4F5D1C584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07ECCD-4D81-4C37-90C8-765AE175C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64414-F85A-4C25-9616-9F9B55EA0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298DA-ACB3-4295-A8B5-4866C84877C2}" type="datetimeFigureOut">
              <a:rPr lang="en-US" smtClean="0"/>
              <a:t>9/28/2020</a:t>
            </a:fld>
            <a:endParaRPr lang="en-US"/>
          </a:p>
        </p:txBody>
      </p:sp>
      <p:sp>
        <p:nvSpPr>
          <p:cNvPr id="5" name="Footer Placeholder 4">
            <a:extLst>
              <a:ext uri="{FF2B5EF4-FFF2-40B4-BE49-F238E27FC236}">
                <a16:creationId xmlns:a16="http://schemas.microsoft.com/office/drawing/2014/main" id="{CCF5DAD4-9033-46D3-976A-8B0E63F72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720687-ED2E-4501-9DC3-B262B4040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7AEDD-9003-4923-BDEA-5C15A05642E5}" type="slidenum">
              <a:rPr lang="en-US" smtClean="0"/>
              <a:t>‹#›</a:t>
            </a:fld>
            <a:endParaRPr lang="en-US"/>
          </a:p>
        </p:txBody>
      </p:sp>
    </p:spTree>
    <p:extLst>
      <p:ext uri="{BB962C8B-B14F-4D97-AF65-F5344CB8AC3E}">
        <p14:creationId xmlns:p14="http://schemas.microsoft.com/office/powerpoint/2010/main" val="30513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FB43B18-371B-4C5A-A210-ABC3B9115ADD}"/>
              </a:ext>
            </a:extLst>
          </p:cNvPr>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3386137" y="719137"/>
            <a:ext cx="5419725" cy="5419725"/>
          </a:xfrm>
          <a:prstGeom prst="rect">
            <a:avLst/>
          </a:prstGeom>
        </p:spPr>
      </p:pic>
      <p:sp>
        <p:nvSpPr>
          <p:cNvPr id="2" name="Title 1">
            <a:extLst>
              <a:ext uri="{FF2B5EF4-FFF2-40B4-BE49-F238E27FC236}">
                <a16:creationId xmlns:a16="http://schemas.microsoft.com/office/drawing/2014/main" id="{A8DBFA2E-1D1B-477D-BC70-D2B4B580A72A}"/>
              </a:ext>
            </a:extLst>
          </p:cNvPr>
          <p:cNvSpPr>
            <a:spLocks noGrp="1"/>
          </p:cNvSpPr>
          <p:nvPr>
            <p:ph type="ctrTitle"/>
          </p:nvPr>
        </p:nvSpPr>
        <p:spPr/>
        <p:txBody>
          <a:bodyPr anchor="ctr"/>
          <a:lstStyle/>
          <a:p>
            <a:r>
              <a:rPr lang="en-US" dirty="0"/>
              <a:t>1898 Double LODD</a:t>
            </a:r>
            <a:br>
              <a:rPr lang="en-US" dirty="0"/>
            </a:br>
            <a:r>
              <a:rPr lang="en-US" dirty="0"/>
              <a:t>Duluth (MN) FD</a:t>
            </a:r>
          </a:p>
        </p:txBody>
      </p:sp>
      <p:sp>
        <p:nvSpPr>
          <p:cNvPr id="3" name="Subtitle 2">
            <a:extLst>
              <a:ext uri="{FF2B5EF4-FFF2-40B4-BE49-F238E27FC236}">
                <a16:creationId xmlns:a16="http://schemas.microsoft.com/office/drawing/2014/main" id="{E82260C0-1BB0-47AE-B300-4B391A0C6DDC}"/>
              </a:ext>
            </a:extLst>
          </p:cNvPr>
          <p:cNvSpPr>
            <a:spLocks noGrp="1"/>
          </p:cNvSpPr>
          <p:nvPr>
            <p:ph type="subTitle" idx="1"/>
          </p:nvPr>
        </p:nvSpPr>
        <p:spPr>
          <a:xfrm>
            <a:off x="1524000" y="3602038"/>
            <a:ext cx="9144000" cy="1059496"/>
          </a:xfrm>
        </p:spPr>
        <p:txBody>
          <a:bodyPr>
            <a:normAutofit/>
          </a:bodyPr>
          <a:lstStyle/>
          <a:p>
            <a:r>
              <a:rPr lang="en-US" sz="2800" dirty="0"/>
              <a:t>September 7, 1898</a:t>
            </a:r>
          </a:p>
          <a:p>
            <a:r>
              <a:rPr lang="en-US" sz="2800" dirty="0"/>
              <a:t>Ladder Truck vs. Streetcar</a:t>
            </a:r>
          </a:p>
          <a:p>
            <a:endParaRPr lang="en-US" dirty="0"/>
          </a:p>
        </p:txBody>
      </p:sp>
      <p:sp>
        <p:nvSpPr>
          <p:cNvPr id="4" name="TextBox 3">
            <a:extLst>
              <a:ext uri="{FF2B5EF4-FFF2-40B4-BE49-F238E27FC236}">
                <a16:creationId xmlns:a16="http://schemas.microsoft.com/office/drawing/2014/main" id="{2C130142-3309-4EC5-857B-C98553F8637B}"/>
              </a:ext>
            </a:extLst>
          </p:cNvPr>
          <p:cNvSpPr txBox="1"/>
          <p:nvPr/>
        </p:nvSpPr>
        <p:spPr>
          <a:xfrm>
            <a:off x="1879599" y="4836160"/>
            <a:ext cx="8432800" cy="1415772"/>
          </a:xfrm>
          <a:prstGeom prst="rect">
            <a:avLst/>
          </a:prstGeom>
          <a:noFill/>
        </p:spPr>
        <p:txBody>
          <a:bodyPr wrap="square" rtlCol="0">
            <a:spAutoFit/>
          </a:bodyPr>
          <a:lstStyle/>
          <a:p>
            <a:pPr algn="ctr"/>
            <a:r>
              <a:rPr lang="en-US" dirty="0"/>
              <a:t>Text courtesy Ms. Ellen Kreidler, Executive Assistant</a:t>
            </a:r>
          </a:p>
          <a:p>
            <a:pPr algn="ctr"/>
            <a:r>
              <a:rPr lang="en-US" dirty="0"/>
              <a:t>Duluth Fire Department</a:t>
            </a:r>
          </a:p>
          <a:p>
            <a:pPr algn="ctr"/>
            <a:endParaRPr lang="en-US" dirty="0"/>
          </a:p>
          <a:p>
            <a:pPr algn="ctr"/>
            <a:r>
              <a:rPr lang="en-US" dirty="0"/>
              <a:t>Taken from “Fire and Ice: The History of the Duluth Fire Department”</a:t>
            </a:r>
          </a:p>
          <a:p>
            <a:pPr algn="ctr"/>
            <a:r>
              <a:rPr lang="en-US" sz="1400" dirty="0"/>
              <a:t>Images for illustration only</a:t>
            </a:r>
          </a:p>
        </p:txBody>
      </p:sp>
    </p:spTree>
    <p:extLst>
      <p:ext uri="{BB962C8B-B14F-4D97-AF65-F5344CB8AC3E}">
        <p14:creationId xmlns:p14="http://schemas.microsoft.com/office/powerpoint/2010/main" val="39825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descr="A vintage photo of a person riding a horse&#10;&#10;Description automatically generated">
            <a:extLst>
              <a:ext uri="{FF2B5EF4-FFF2-40B4-BE49-F238E27FC236}">
                <a16:creationId xmlns:a16="http://schemas.microsoft.com/office/drawing/2014/main" id="{E0BCB24F-8E8E-4182-8AEF-80387A9255A5}"/>
              </a:ext>
            </a:extLst>
          </p:cNvPr>
          <p:cNvPicPr>
            <a:picLocks noGrp="1" noChangeAspect="1"/>
          </p:cNvPicPr>
          <p:nvPr>
            <p:ph sz="half" idx="2"/>
          </p:nvPr>
        </p:nvPicPr>
        <p:blipFill rotWithShape="1">
          <a:blip r:embed="rId2">
            <a:alphaModFix amt="40000"/>
            <a:extLst>
              <a:ext uri="{28A0092B-C50C-407E-A947-70E740481C1C}">
                <a14:useLocalDpi xmlns:a14="http://schemas.microsoft.com/office/drawing/2010/main" val="0"/>
              </a:ext>
            </a:extLst>
          </a:blip>
          <a:srcRect l="1333"/>
          <a:stretch/>
        </p:blipFill>
        <p:spPr>
          <a:xfrm>
            <a:off x="20" y="10"/>
            <a:ext cx="12191979" cy="6857990"/>
          </a:xfrm>
          <a:prstGeom prst="rect">
            <a:avLst/>
          </a:prstGeom>
        </p:spPr>
      </p:pic>
      <p:sp>
        <p:nvSpPr>
          <p:cNvPr id="2" name="Title 1">
            <a:extLst>
              <a:ext uri="{FF2B5EF4-FFF2-40B4-BE49-F238E27FC236}">
                <a16:creationId xmlns:a16="http://schemas.microsoft.com/office/drawing/2014/main" id="{A6D3AA78-1A8D-430D-9529-A216B315782D}"/>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dirty="0"/>
              <a:t>September 7, 1898</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4E3A479-B0C3-409F-8BCA-E6B47B7B1AB5}"/>
              </a:ext>
            </a:extLst>
          </p:cNvPr>
          <p:cNvSpPr>
            <a:spLocks noGrp="1"/>
          </p:cNvSpPr>
          <p:nvPr>
            <p:ph sz="half" idx="1"/>
          </p:nvPr>
        </p:nvSpPr>
        <p:spPr>
          <a:xfrm>
            <a:off x="841248" y="3502152"/>
            <a:ext cx="10506456" cy="2670048"/>
          </a:xfrm>
        </p:spPr>
        <p:txBody>
          <a:bodyPr vert="horz" lIns="91440" tIns="45720" rIns="91440" bIns="45720" rtlCol="0">
            <a:normAutofit/>
          </a:bodyPr>
          <a:lstStyle/>
          <a:p>
            <a:r>
              <a:rPr lang="en-US" sz="2400" dirty="0"/>
              <a:t>Truck No. 3 was dispatched to a chimney fire in a lodging house at the corner of Lake Avenue and Morse Street. </a:t>
            </a:r>
          </a:p>
          <a:p>
            <a:endParaRPr lang="en-US" sz="2400" dirty="0"/>
          </a:p>
          <a:p>
            <a:r>
              <a:rPr lang="en-US" sz="2400" dirty="0"/>
              <a:t>The response route down Lake Avenue was very steep as it approaches Superior Street.</a:t>
            </a:r>
          </a:p>
          <a:p>
            <a:pPr marL="0"/>
            <a:endParaRPr lang="en-US" sz="2000" dirty="0"/>
          </a:p>
        </p:txBody>
      </p:sp>
    </p:spTree>
    <p:extLst>
      <p:ext uri="{BB962C8B-B14F-4D97-AF65-F5344CB8AC3E}">
        <p14:creationId xmlns:p14="http://schemas.microsoft.com/office/powerpoint/2010/main" val="37759490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vintage photo of a group of people standing around a bus&#10;&#10;Description automatically generated">
            <a:extLst>
              <a:ext uri="{FF2B5EF4-FFF2-40B4-BE49-F238E27FC236}">
                <a16:creationId xmlns:a16="http://schemas.microsoft.com/office/drawing/2014/main" id="{8CFCD66B-BC8A-4FF0-A65B-A8E057EA3B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63" r="1" b="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4FE725-C024-4116-88C7-E7EA5B04A558}"/>
              </a:ext>
            </a:extLst>
          </p:cNvPr>
          <p:cNvSpPr>
            <a:spLocks noGrp="1"/>
          </p:cNvSpPr>
          <p:nvPr>
            <p:ph type="title"/>
          </p:nvPr>
        </p:nvSpPr>
        <p:spPr>
          <a:xfrm>
            <a:off x="371094" y="1161288"/>
            <a:ext cx="3438144" cy="1124712"/>
          </a:xfrm>
        </p:spPr>
        <p:txBody>
          <a:bodyPr vert="horz" lIns="91440" tIns="45720" rIns="91440" bIns="45720" rtlCol="0" anchor="b">
            <a:normAutofit/>
          </a:bodyPr>
          <a:lstStyle/>
          <a:p>
            <a:endParaRPr lang="en-US" sz="2800" dirty="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742A7C-2699-4810-AD49-843D4A529B39}"/>
              </a:ext>
            </a:extLst>
          </p:cNvPr>
          <p:cNvSpPr>
            <a:spLocks noGrp="1"/>
          </p:cNvSpPr>
          <p:nvPr>
            <p:ph sz="half" idx="1"/>
          </p:nvPr>
        </p:nvSpPr>
        <p:spPr>
          <a:xfrm>
            <a:off x="371094" y="2718054"/>
            <a:ext cx="3438906" cy="3207258"/>
          </a:xfrm>
        </p:spPr>
        <p:txBody>
          <a:bodyPr vert="horz" lIns="91440" tIns="45720" rIns="91440" bIns="45720" rtlCol="0" anchor="t">
            <a:noAutofit/>
          </a:bodyPr>
          <a:lstStyle/>
          <a:p>
            <a:r>
              <a:rPr lang="en-US" sz="2400" dirty="0"/>
              <a:t>A streetcar was passing slowly eastward through Superior Street.</a:t>
            </a:r>
          </a:p>
          <a:p>
            <a:endParaRPr lang="en-US" sz="2400" dirty="0"/>
          </a:p>
          <a:p>
            <a:r>
              <a:rPr lang="en-US" sz="2400" dirty="0"/>
              <a:t>The motorman was looking the other way and did not see or hear the approaching ladder truck. </a:t>
            </a:r>
          </a:p>
        </p:txBody>
      </p:sp>
    </p:spTree>
    <p:extLst>
      <p:ext uri="{BB962C8B-B14F-4D97-AF65-F5344CB8AC3E}">
        <p14:creationId xmlns:p14="http://schemas.microsoft.com/office/powerpoint/2010/main" val="386165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7E7FF1-B8D6-42D9-83A2-B6A0D451BFA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t>Tragic Impact</a:t>
            </a:r>
          </a:p>
        </p:txBody>
      </p:sp>
      <p:pic>
        <p:nvPicPr>
          <p:cNvPr id="6" name="Content Placeholder 5" descr="A black and white photo of a building&#10;&#10;Description automatically generated">
            <a:extLst>
              <a:ext uri="{FF2B5EF4-FFF2-40B4-BE49-F238E27FC236}">
                <a16:creationId xmlns:a16="http://schemas.microsoft.com/office/drawing/2014/main" id="{C9096374-D650-4F42-9678-AAEA442184D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66" r="2" b="268"/>
          <a:stretch/>
        </p:blipFill>
        <p:spPr>
          <a:xfrm>
            <a:off x="327547" y="2454903"/>
            <a:ext cx="7058306" cy="4080254"/>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7C3DBE-8987-4201-A529-CAF743158084}"/>
              </a:ext>
            </a:extLst>
          </p:cNvPr>
          <p:cNvSpPr>
            <a:spLocks noGrp="1"/>
          </p:cNvSpPr>
          <p:nvPr>
            <p:ph sz="half" idx="1"/>
          </p:nvPr>
        </p:nvSpPr>
        <p:spPr>
          <a:xfrm>
            <a:off x="8029319" y="609600"/>
            <a:ext cx="3424739" cy="5286375"/>
          </a:xfrm>
        </p:spPr>
        <p:txBody>
          <a:bodyPr vert="horz" lIns="91440" tIns="45720" rIns="91440" bIns="45720" rtlCol="0" anchor="ctr">
            <a:noAutofit/>
          </a:bodyPr>
          <a:lstStyle/>
          <a:p>
            <a:r>
              <a:rPr lang="en-US" sz="2400" dirty="0">
                <a:solidFill>
                  <a:srgbClr val="FFFFFF"/>
                </a:solidFill>
              </a:rPr>
              <a:t>The ladder driver attempted to steer the ladder truck around the streetcar, but the streetcar struck the rear of the truck, causing the truck to swing around and crash into the curb and a telegraph pole. </a:t>
            </a:r>
          </a:p>
          <a:p>
            <a:endParaRPr lang="en-US" sz="2400" dirty="0">
              <a:solidFill>
                <a:srgbClr val="FFFFFF"/>
              </a:solidFill>
            </a:endParaRPr>
          </a:p>
          <a:p>
            <a:r>
              <a:rPr lang="en-US" sz="2400" dirty="0">
                <a:solidFill>
                  <a:srgbClr val="FFFFFF"/>
                </a:solidFill>
              </a:rPr>
              <a:t>Fireman Finlayson and </a:t>
            </a:r>
            <a:r>
              <a:rPr lang="en-US" sz="2400" dirty="0" err="1">
                <a:solidFill>
                  <a:srgbClr val="FFFFFF"/>
                </a:solidFill>
              </a:rPr>
              <a:t>Pipeman</a:t>
            </a:r>
            <a:r>
              <a:rPr lang="en-US" sz="2400" dirty="0">
                <a:solidFill>
                  <a:srgbClr val="FFFFFF"/>
                </a:solidFill>
              </a:rPr>
              <a:t> Twaddle, standing on the footboard, were pinned under the truck.</a:t>
            </a:r>
          </a:p>
        </p:txBody>
      </p:sp>
      <p:sp>
        <p:nvSpPr>
          <p:cNvPr id="4" name="TextBox 3">
            <a:extLst>
              <a:ext uri="{FF2B5EF4-FFF2-40B4-BE49-F238E27FC236}">
                <a16:creationId xmlns:a16="http://schemas.microsoft.com/office/drawing/2014/main" id="{0C5BEB7A-9DFB-4AB2-A180-48CB58064BA9}"/>
              </a:ext>
            </a:extLst>
          </p:cNvPr>
          <p:cNvSpPr txBox="1"/>
          <p:nvPr/>
        </p:nvSpPr>
        <p:spPr>
          <a:xfrm>
            <a:off x="1747520" y="6488668"/>
            <a:ext cx="5638333" cy="276999"/>
          </a:xfrm>
          <a:prstGeom prst="rect">
            <a:avLst/>
          </a:prstGeom>
          <a:noFill/>
        </p:spPr>
        <p:txBody>
          <a:bodyPr wrap="square" rtlCol="0">
            <a:spAutoFit/>
          </a:bodyPr>
          <a:lstStyle/>
          <a:p>
            <a:pPr algn="r"/>
            <a:r>
              <a:rPr lang="en-US" sz="1200" dirty="0"/>
              <a:t>Image courtesy Duluth FD “Fire and Ice” Dedication Page</a:t>
            </a:r>
          </a:p>
        </p:txBody>
      </p:sp>
    </p:spTree>
    <p:extLst>
      <p:ext uri="{BB962C8B-B14F-4D97-AF65-F5344CB8AC3E}">
        <p14:creationId xmlns:p14="http://schemas.microsoft.com/office/powerpoint/2010/main" val="111661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934B-283B-4763-8569-8A2722013807}"/>
              </a:ext>
            </a:extLst>
          </p:cNvPr>
          <p:cNvSpPr>
            <a:spLocks noGrp="1"/>
          </p:cNvSpPr>
          <p:nvPr>
            <p:ph type="title"/>
          </p:nvPr>
        </p:nvSpPr>
        <p:spPr>
          <a:xfrm>
            <a:off x="762001" y="803325"/>
            <a:ext cx="5314536" cy="1325563"/>
          </a:xfrm>
        </p:spPr>
        <p:txBody>
          <a:bodyPr vert="horz" lIns="91440" tIns="45720" rIns="91440" bIns="45720" rtlCol="0" anchor="ctr">
            <a:normAutofit/>
          </a:bodyPr>
          <a:lstStyle/>
          <a:p>
            <a:endParaRPr lang="en-US"/>
          </a:p>
        </p:txBody>
      </p:sp>
      <p:sp>
        <p:nvSpPr>
          <p:cNvPr id="3" name="Content Placeholder 2">
            <a:extLst>
              <a:ext uri="{FF2B5EF4-FFF2-40B4-BE49-F238E27FC236}">
                <a16:creationId xmlns:a16="http://schemas.microsoft.com/office/drawing/2014/main" id="{3FB067A9-B696-4FA6-9910-B920DF00BCCE}"/>
              </a:ext>
            </a:extLst>
          </p:cNvPr>
          <p:cNvSpPr>
            <a:spLocks noGrp="1"/>
          </p:cNvSpPr>
          <p:nvPr>
            <p:ph sz="half" idx="1"/>
          </p:nvPr>
        </p:nvSpPr>
        <p:spPr>
          <a:xfrm>
            <a:off x="762000" y="2279018"/>
            <a:ext cx="5314543" cy="3375920"/>
          </a:xfrm>
        </p:spPr>
        <p:txBody>
          <a:bodyPr vert="horz" lIns="91440" tIns="45720" rIns="91440" bIns="45720" rtlCol="0" anchor="t">
            <a:normAutofit/>
          </a:bodyPr>
          <a:lstStyle/>
          <a:p>
            <a:pPr algn="ctr"/>
            <a:r>
              <a:rPr lang="en-US" sz="3600" dirty="0"/>
              <a:t>The force of the collision was so great, one of the rear wheels was shattered, with as spoke being driven 3” into the telegraph pole. </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pile of hay&#10;&#10;Description automatically generated">
            <a:extLst>
              <a:ext uri="{FF2B5EF4-FFF2-40B4-BE49-F238E27FC236}">
                <a16:creationId xmlns:a16="http://schemas.microsoft.com/office/drawing/2014/main" id="{493B7E09-5F9B-4EFD-8AC7-DFE188C5F49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501" r="18744"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312265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1A90-FD11-461E-8E29-01F37EB44F8F}"/>
              </a:ext>
            </a:extLst>
          </p:cNvPr>
          <p:cNvSpPr>
            <a:spLocks noGrp="1"/>
          </p:cNvSpPr>
          <p:nvPr>
            <p:ph type="title"/>
          </p:nvPr>
        </p:nvSpPr>
        <p:spPr/>
        <p:txBody>
          <a:bodyPr/>
          <a:lstStyle/>
          <a:p>
            <a:pPr algn="ctr"/>
            <a:r>
              <a:rPr lang="en-US" dirty="0"/>
              <a:t>In Memoriam</a:t>
            </a:r>
          </a:p>
        </p:txBody>
      </p:sp>
      <p:sp>
        <p:nvSpPr>
          <p:cNvPr id="3" name="Content Placeholder 2">
            <a:extLst>
              <a:ext uri="{FF2B5EF4-FFF2-40B4-BE49-F238E27FC236}">
                <a16:creationId xmlns:a16="http://schemas.microsoft.com/office/drawing/2014/main" id="{2AD10D94-DB83-427A-ABB3-0964CF513205}"/>
              </a:ext>
            </a:extLst>
          </p:cNvPr>
          <p:cNvSpPr>
            <a:spLocks noGrp="1"/>
          </p:cNvSpPr>
          <p:nvPr>
            <p:ph sz="half" idx="1"/>
          </p:nvPr>
        </p:nvSpPr>
        <p:spPr/>
        <p:txBody>
          <a:bodyPr/>
          <a:lstStyle/>
          <a:p>
            <a:pPr marL="0" indent="0" algn="ctr">
              <a:buNone/>
            </a:pPr>
            <a:r>
              <a:rPr lang="en-US" b="1" dirty="0"/>
              <a:t>Fireman Archibald Finlayson</a:t>
            </a:r>
          </a:p>
          <a:p>
            <a:pPr lvl="1"/>
            <a:r>
              <a:rPr lang="en-US" dirty="0"/>
              <a:t>Five-year veteran of the DFD.</a:t>
            </a:r>
          </a:p>
          <a:p>
            <a:pPr lvl="1"/>
            <a:r>
              <a:rPr lang="en-US" dirty="0"/>
              <a:t>Left a widow and three children. </a:t>
            </a:r>
          </a:p>
          <a:p>
            <a:endParaRPr lang="en-US" dirty="0"/>
          </a:p>
          <a:p>
            <a:endParaRPr lang="en-US" dirty="0"/>
          </a:p>
        </p:txBody>
      </p:sp>
      <p:sp>
        <p:nvSpPr>
          <p:cNvPr id="4" name="Content Placeholder 3">
            <a:extLst>
              <a:ext uri="{FF2B5EF4-FFF2-40B4-BE49-F238E27FC236}">
                <a16:creationId xmlns:a16="http://schemas.microsoft.com/office/drawing/2014/main" id="{02E09D92-1678-4628-8781-9D7B9D7B3912}"/>
              </a:ext>
            </a:extLst>
          </p:cNvPr>
          <p:cNvSpPr>
            <a:spLocks noGrp="1"/>
          </p:cNvSpPr>
          <p:nvPr>
            <p:ph sz="half" idx="2"/>
          </p:nvPr>
        </p:nvSpPr>
        <p:spPr/>
        <p:txBody>
          <a:bodyPr/>
          <a:lstStyle/>
          <a:p>
            <a:pPr marL="0" indent="0" algn="ctr">
              <a:buNone/>
            </a:pPr>
            <a:r>
              <a:rPr lang="en-US" b="1" dirty="0" err="1"/>
              <a:t>Pipeman</a:t>
            </a:r>
            <a:r>
              <a:rPr lang="en-US" b="1" dirty="0"/>
              <a:t> Arthur Twaddle</a:t>
            </a:r>
          </a:p>
          <a:p>
            <a:r>
              <a:rPr lang="en-US" dirty="0"/>
              <a:t>14-month veteran of the DFD.</a:t>
            </a:r>
          </a:p>
          <a:p>
            <a:r>
              <a:rPr lang="en-US" dirty="0"/>
              <a:t>Lingered until 9/13 before dying.</a:t>
            </a:r>
          </a:p>
          <a:p>
            <a:r>
              <a:rPr lang="en-US" dirty="0"/>
              <a:t>Brother John was a DFD Lt. </a:t>
            </a:r>
          </a:p>
          <a:p>
            <a:r>
              <a:rPr lang="en-US" dirty="0"/>
              <a:t>Lt. John Twaddle was injured a year later in a wall collapse that killed DFD Firefighter William </a:t>
            </a:r>
            <a:r>
              <a:rPr lang="en-US" dirty="0" err="1"/>
              <a:t>McVittie</a:t>
            </a:r>
            <a:r>
              <a:rPr lang="en-US" dirty="0"/>
              <a:t>. </a:t>
            </a:r>
          </a:p>
        </p:txBody>
      </p:sp>
      <p:pic>
        <p:nvPicPr>
          <p:cNvPr id="8" name="Picture 7" descr="A close up of a sign&#10;&#10;Description automatically generated">
            <a:extLst>
              <a:ext uri="{FF2B5EF4-FFF2-40B4-BE49-F238E27FC236}">
                <a16:creationId xmlns:a16="http://schemas.microsoft.com/office/drawing/2014/main" id="{F112AB30-BAD5-4B26-849F-49D668180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353" y="3257550"/>
            <a:ext cx="2616200" cy="2616200"/>
          </a:xfrm>
          <a:prstGeom prst="rect">
            <a:avLst/>
          </a:prstGeom>
        </p:spPr>
      </p:pic>
      <p:sp>
        <p:nvSpPr>
          <p:cNvPr id="9" name="Rectangle 8">
            <a:extLst>
              <a:ext uri="{FF2B5EF4-FFF2-40B4-BE49-F238E27FC236}">
                <a16:creationId xmlns:a16="http://schemas.microsoft.com/office/drawing/2014/main" id="{9F38BCAB-1376-45E8-9225-297E4EC7B9C9}"/>
              </a:ext>
            </a:extLst>
          </p:cNvPr>
          <p:cNvSpPr/>
          <p:nvPr/>
        </p:nvSpPr>
        <p:spPr>
          <a:xfrm rot="2649547">
            <a:off x="1877802" y="4355887"/>
            <a:ext cx="2781300" cy="296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Tree>
    <p:extLst>
      <p:ext uri="{BB962C8B-B14F-4D97-AF65-F5344CB8AC3E}">
        <p14:creationId xmlns:p14="http://schemas.microsoft.com/office/powerpoint/2010/main" val="1030885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278</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1898 Double LODD Duluth (MN) FD</vt:lpstr>
      <vt:lpstr>September 7, 1898</vt:lpstr>
      <vt:lpstr>PowerPoint Presentation</vt:lpstr>
      <vt:lpstr>Tragic Impact</vt:lpstr>
      <vt:lpstr>PowerPoint Presentation</vt:lpstr>
      <vt:lpstr>In Memoriam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1898 Double LODD Duluth (MN) FD</dc:title>
  <dc:creator>John Tippett</dc:creator>
  <cp:lastModifiedBy>Jenni McClelland</cp:lastModifiedBy>
  <cp:revision>2</cp:revision>
  <dcterms:created xsi:type="dcterms:W3CDTF">2020-09-28T12:10:01Z</dcterms:created>
  <dcterms:modified xsi:type="dcterms:W3CDTF">2020-09-28T12:25:16Z</dcterms:modified>
</cp:coreProperties>
</file>